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3"/>
  </p:notesMasterIdLst>
  <p:handoutMasterIdLst>
    <p:handoutMasterId r:id="rId24"/>
  </p:handoutMasterIdLst>
  <p:sldIdLst>
    <p:sldId id="360" r:id="rId2"/>
    <p:sldId id="362" r:id="rId3"/>
    <p:sldId id="355" r:id="rId4"/>
    <p:sldId id="400" r:id="rId5"/>
    <p:sldId id="379" r:id="rId6"/>
    <p:sldId id="384" r:id="rId7"/>
    <p:sldId id="382" r:id="rId8"/>
    <p:sldId id="381" r:id="rId9"/>
    <p:sldId id="380" r:id="rId10"/>
    <p:sldId id="383" r:id="rId11"/>
    <p:sldId id="391" r:id="rId12"/>
    <p:sldId id="378" r:id="rId13"/>
    <p:sldId id="393" r:id="rId14"/>
    <p:sldId id="401" r:id="rId15"/>
    <p:sldId id="396" r:id="rId16"/>
    <p:sldId id="397" r:id="rId17"/>
    <p:sldId id="399" r:id="rId18"/>
    <p:sldId id="398" r:id="rId19"/>
    <p:sldId id="385" r:id="rId20"/>
    <p:sldId id="404" r:id="rId21"/>
    <p:sldId id="390" r:id="rId22"/>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382"/>
            <p14:sldId id="381"/>
            <p14:sldId id="380"/>
            <p14:sldId id="383"/>
            <p14:sldId id="391"/>
            <p14:sldId id="378"/>
            <p14:sldId id="393"/>
            <p14:sldId id="401"/>
            <p14:sldId id="396"/>
            <p14:sldId id="397"/>
            <p14:sldId id="399"/>
            <p14:sldId id="398"/>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58724" autoAdjust="0"/>
  </p:normalViewPr>
  <p:slideViewPr>
    <p:cSldViewPr snapToGrid="0">
      <p:cViewPr varScale="1">
        <p:scale>
          <a:sx n="42" d="100"/>
          <a:sy n="42" d="100"/>
        </p:scale>
        <p:origin x="1554" y="2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7/15/2020</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meat of the workshop are the sessions each of which we</a:t>
            </a:r>
            <a:r>
              <a:rPr lang="en-US" baseline="0" dirty="0" smtClean="0"/>
              <a:t> will cover discrete subjects or components of R in a data analysis. The sessions have a </a:t>
            </a:r>
            <a:r>
              <a:rPr lang="en-US" baseline="0" dirty="0" err="1" smtClean="0"/>
              <a:t>powerpoint</a:t>
            </a:r>
            <a:r>
              <a:rPr lang="en-US" baseline="0" dirty="0" smtClean="0"/>
              <a:t> associated with it as well as an R script.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We'll be describing a specific function or topic in the context of the </a:t>
            </a:r>
            <a:r>
              <a:rPr lang="en-US" baseline="0" dirty="0" err="1" smtClean="0"/>
              <a:t>powerpoint</a:t>
            </a:r>
            <a:r>
              <a:rPr lang="en-US" baseline="0" dirty="0" smtClean="0"/>
              <a:t> – all of which are included in the </a:t>
            </a:r>
            <a:r>
              <a:rPr lang="en-US" baseline="0" dirty="0" err="1" smtClean="0"/>
              <a:t>coursebook</a:t>
            </a:r>
            <a:r>
              <a:rPr lang="en-US" baseline="0" dirty="0" smtClean="0"/>
              <a:t>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These are the resources that you should have access to during this workshop. </a:t>
            </a:r>
            <a:endParaRPr lang="en-US" sz="1100" b="0" i="0" u="none" strike="noStrike" cap="none" dirty="0" smtClean="0">
              <a:solidFill>
                <a:srgbClr val="000000"/>
              </a:solidFill>
              <a:effectLst/>
              <a:latin typeface="Arial"/>
              <a:ea typeface="Arial"/>
              <a:cs typeface="Arial"/>
              <a:sym typeface="Arial"/>
            </a:endParaRP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Ideally you have zoom open on one of your monitors, you have a second monitor in which you will be opening up the </a:t>
            </a:r>
            <a:r>
              <a:rPr lang="en-US" sz="1100" b="0" i="0" u="none" strike="noStrike" cap="none" dirty="0" err="1" smtClean="0">
                <a:solidFill>
                  <a:srgbClr val="000000"/>
                </a:solidFill>
                <a:effectLst/>
                <a:latin typeface="Arial"/>
                <a:ea typeface="Arial"/>
                <a:cs typeface="Arial"/>
                <a:sym typeface="Arial"/>
              </a:rPr>
              <a:t>Rstudio</a:t>
            </a:r>
            <a:r>
              <a:rPr lang="en-US" sz="1100" b="0" i="0" u="none" strike="noStrike" cap="none" dirty="0" smtClean="0">
                <a:solidFill>
                  <a:srgbClr val="000000"/>
                </a:solidFill>
                <a:effectLst/>
                <a:latin typeface="Arial"/>
                <a:ea typeface="Arial"/>
                <a:cs typeface="Arial"/>
                <a:sym typeface="Arial"/>
              </a:rPr>
              <a:t> cloud application, we haven’t gotten to that yet so don’t worry about that </a:t>
            </a:r>
            <a:r>
              <a:rPr lang="en-US" sz="1100" b="0" i="0" u="none" strike="noStrike" cap="none" dirty="0" smtClean="0">
                <a:solidFill>
                  <a:srgbClr val="000000"/>
                </a:solidFill>
                <a:effectLst/>
                <a:latin typeface="Arial"/>
                <a:ea typeface="Arial"/>
                <a:cs typeface="Arial"/>
                <a:sym typeface="Arial"/>
              </a:rPr>
              <a:t>yet</a:t>
            </a: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And third you should have the PDF of the course book available to you at your desk. </a:t>
            </a: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We </a:t>
            </a:r>
            <a:r>
              <a:rPr lang="en-US" sz="1100" b="0" i="0" u="none" strike="noStrike" cap="none" dirty="0" smtClean="0">
                <a:solidFill>
                  <a:srgbClr val="000000"/>
                </a:solidFill>
                <a:effectLst/>
                <a:latin typeface="Arial"/>
                <a:ea typeface="Arial"/>
                <a:cs typeface="Arial"/>
                <a:sym typeface="Arial"/>
              </a:rPr>
              <a:t>of course understand that not everyone has two monitors, not anyone has the capacity to print out a few hundred pages of the course book, so if you have a tablet</a:t>
            </a:r>
            <a:r>
              <a:rPr lang="en-US" sz="1100" b="0" i="0" u="none" strike="noStrike" cap="none" baseline="0" dirty="0" smtClean="0">
                <a:solidFill>
                  <a:srgbClr val="000000"/>
                </a:solidFill>
                <a:effectLst/>
                <a:latin typeface="Arial"/>
                <a:ea typeface="Arial"/>
                <a:cs typeface="Arial"/>
                <a:sym typeface="Arial"/>
              </a:rPr>
              <a:t> and can use Zoom on it, </a:t>
            </a:r>
            <a:r>
              <a:rPr lang="en-US" sz="1100" b="0" i="0" u="none" strike="noStrike" cap="none" dirty="0" smtClean="0">
                <a:solidFill>
                  <a:srgbClr val="000000"/>
                </a:solidFill>
                <a:effectLst/>
                <a:latin typeface="Arial"/>
                <a:ea typeface="Arial"/>
                <a:cs typeface="Arial"/>
                <a:sym typeface="Arial"/>
              </a:rPr>
              <a:t>we encourage you to open up the zoom there and at least have the PDF of the course book open on your computer as well.</a:t>
            </a:r>
            <a:endParaRPr lang="en-US" dirty="0"/>
          </a:p>
        </p:txBody>
      </p:sp>
    </p:spTree>
    <p:extLst>
      <p:ext uri="{BB962C8B-B14F-4D97-AF65-F5344CB8AC3E}">
        <p14:creationId xmlns:p14="http://schemas.microsoft.com/office/powerpoint/2010/main" val="88365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coursebook</a:t>
            </a:r>
            <a:r>
              <a:rPr lang="en-US" dirty="0" smtClean="0"/>
              <a:t> has all the session </a:t>
            </a:r>
            <a:r>
              <a:rPr lang="en-US" dirty="0" err="1" smtClean="0"/>
              <a:t>powerpoints</a:t>
            </a:r>
            <a:r>
              <a:rPr lang="en-US" dirty="0" smtClean="0"/>
              <a:t> as well as an appendix that has some additional resources</a:t>
            </a:r>
          </a:p>
          <a:p>
            <a:endParaRPr lang="en-US" dirty="0" smtClean="0"/>
          </a:p>
          <a:p>
            <a:r>
              <a:rPr lang="en-US" dirty="0" smtClean="0"/>
              <a:t>Cheat sheets are concise one or two page</a:t>
            </a:r>
            <a:r>
              <a:rPr lang="en-US" baseline="0" dirty="0" smtClean="0"/>
              <a:t> documents that you can use as a quick reference. we'll be referring to these during the sessions. They are also easily </a:t>
            </a:r>
            <a:r>
              <a:rPr lang="en-US" baseline="0" dirty="0" err="1" smtClean="0"/>
              <a:t>googlable</a:t>
            </a:r>
            <a:r>
              <a:rPr lang="en-US" baseline="0" dirty="0" smtClean="0"/>
              <a:t> and available through the help menu in </a:t>
            </a:r>
            <a:r>
              <a:rPr lang="en-US" baseline="0" dirty="0" err="1" smtClean="0"/>
              <a:t>Rstudio</a:t>
            </a:r>
            <a:r>
              <a:rPr lang="en-US" baseline="0" dirty="0" smtClean="0"/>
              <a:t>. There is also a one page Useful resources document with links to free online resources like textbooks, videos and courses.</a:t>
            </a:r>
            <a:endParaRPr lang="en-US" dirty="0"/>
          </a:p>
        </p:txBody>
      </p:sp>
    </p:spTree>
    <p:extLst>
      <p:ext uri="{BB962C8B-B14F-4D97-AF65-F5344CB8AC3E}">
        <p14:creationId xmlns:p14="http://schemas.microsoft.com/office/powerpoint/2010/main" val="338651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During </a:t>
            </a:r>
            <a:r>
              <a:rPr lang="en-US" sz="1100" b="0" i="0" u="none" strike="noStrike" cap="none" dirty="0" smtClean="0">
                <a:solidFill>
                  <a:srgbClr val="000000"/>
                </a:solidFill>
                <a:effectLst/>
                <a:latin typeface="Arial"/>
                <a:ea typeface="Arial"/>
                <a:cs typeface="Arial"/>
                <a:sym typeface="Arial"/>
              </a:rPr>
              <a:t>the sessions everyone will be muted other than the instructor. That doesn’t mean that there won’t be opportunities for engagement, we want to make sure that this is an interactive workshop and not an experience that only has communication going in one </a:t>
            </a:r>
            <a:r>
              <a:rPr lang="en-US" sz="1100" b="0" i="0" u="none" strike="noStrike" cap="none" dirty="0" smtClean="0">
                <a:solidFill>
                  <a:srgbClr val="000000"/>
                </a:solidFill>
                <a:effectLst/>
                <a:latin typeface="Arial"/>
                <a:ea typeface="Arial"/>
                <a:cs typeface="Arial"/>
                <a:sym typeface="Arial"/>
              </a:rPr>
              <a:t>direction</a:t>
            </a:r>
          </a:p>
          <a:p>
            <a:pPr marL="158750" indent="0" rtl="0">
              <a:buNone/>
            </a:pP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We will be </a:t>
            </a:r>
            <a:r>
              <a:rPr lang="en-US" sz="1100" b="0" i="0" u="none" strike="noStrike" cap="none" dirty="0" smtClean="0">
                <a:solidFill>
                  <a:srgbClr val="000000"/>
                </a:solidFill>
                <a:effectLst/>
                <a:latin typeface="Arial"/>
                <a:ea typeface="Arial"/>
                <a:cs typeface="Arial"/>
                <a:sym typeface="Arial"/>
              </a:rPr>
              <a:t>using the chat </a:t>
            </a:r>
            <a:r>
              <a:rPr lang="en-US" sz="1100" b="0" i="0" u="none" strike="noStrike" cap="none" dirty="0" smtClean="0">
                <a:solidFill>
                  <a:srgbClr val="000000"/>
                </a:solidFill>
                <a:effectLst/>
                <a:latin typeface="Arial"/>
                <a:ea typeface="Arial"/>
                <a:cs typeface="Arial"/>
                <a:sym typeface="Arial"/>
              </a:rPr>
              <a:t>window in Zoom we will also be using some nonverbal feedback modalities and we'll have breakout sessions during which we'll be doing exercises together in an interactive </a:t>
            </a:r>
            <a:r>
              <a:rPr lang="en-US" sz="1100" b="0" i="0" u="none" strike="noStrike" cap="none" dirty="0" smtClean="0">
                <a:solidFill>
                  <a:srgbClr val="000000"/>
                </a:solidFill>
                <a:effectLst/>
                <a:latin typeface="Arial"/>
                <a:ea typeface="Arial"/>
                <a:cs typeface="Arial"/>
                <a:sym typeface="Arial"/>
              </a:rPr>
              <a:t>way, more about all this</a:t>
            </a:r>
            <a:r>
              <a:rPr lang="en-US" sz="1100" b="0" i="0" u="none" strike="noStrike" cap="none" baseline="0" dirty="0" smtClean="0">
                <a:solidFill>
                  <a:srgbClr val="000000"/>
                </a:solidFill>
                <a:effectLst/>
                <a:latin typeface="Arial"/>
                <a:ea typeface="Arial"/>
                <a:cs typeface="Arial"/>
                <a:sym typeface="Arial"/>
              </a:rPr>
              <a:t> in a few moments</a:t>
            </a:r>
            <a:r>
              <a:rPr lang="en-US" sz="1100" b="0" i="0" u="none" strike="noStrike" cap="none" dirty="0" smtClean="0">
                <a:solidFill>
                  <a:srgbClr val="000000"/>
                </a:solidFill>
                <a:effectLst/>
                <a:latin typeface="Arial"/>
                <a:ea typeface="Arial"/>
                <a:cs typeface="Arial"/>
                <a:sym typeface="Arial"/>
              </a:rPr>
              <a:t>.</a:t>
            </a:r>
            <a:endParaRPr lang="en-US" sz="1100" b="0" i="0" u="none" strike="noStrike" cap="none" dirty="0" smtClean="0">
              <a:solidFill>
                <a:srgbClr val="000000"/>
              </a:solidFill>
              <a:effectLst/>
              <a:latin typeface="Arial"/>
              <a:ea typeface="Arial"/>
              <a:cs typeface="Arial"/>
              <a:sym typeface="Arial"/>
            </a:endParaRPr>
          </a:p>
          <a:p>
            <a:pPr rtl="0"/>
            <a:endParaRPr lang="en-US" sz="1100" b="0" i="0" u="none" strike="noStrike" cap="none" dirty="0" smtClean="0">
              <a:solidFill>
                <a:srgbClr val="000000"/>
              </a:solidFill>
              <a:effectLst/>
              <a:latin typeface="Arial"/>
              <a:ea typeface="Arial"/>
              <a:cs typeface="Arial"/>
              <a:sym typeface="Arial"/>
            </a:endParaRPr>
          </a:p>
          <a:p>
            <a:pPr rtl="0"/>
            <a:r>
              <a:rPr lang="en-US" sz="1100" b="0" i="0" u="none" strike="noStrike" cap="none" dirty="0" smtClean="0">
                <a:solidFill>
                  <a:srgbClr val="000000"/>
                </a:solidFill>
                <a:effectLst/>
                <a:latin typeface="Arial"/>
                <a:ea typeface="Arial"/>
                <a:cs typeface="Arial"/>
                <a:sym typeface="Arial"/>
              </a:rPr>
              <a:t>So let’s try out some of these features of zoom that you may not be familiar with </a:t>
            </a:r>
            <a:r>
              <a:rPr lang="en-US" sz="1100" b="0" i="0" u="none" strike="noStrike" cap="none" dirty="0" smtClean="0">
                <a:solidFill>
                  <a:srgbClr val="000000"/>
                </a:solidFill>
                <a:effectLst/>
                <a:latin typeface="Arial"/>
                <a:ea typeface="Arial"/>
                <a:cs typeface="Arial"/>
                <a:sym typeface="Wingdings" panose="05000000000000000000" pitchFamily="2" charset="2"/>
              </a:rPr>
              <a:t></a:t>
            </a:r>
            <a:endParaRPr lang="en-US" b="0" dirty="0" smtClean="0">
              <a:effectLst/>
            </a:endParaRPr>
          </a:p>
        </p:txBody>
      </p:sp>
    </p:spTree>
    <p:extLst>
      <p:ext uri="{BB962C8B-B14F-4D97-AF65-F5344CB8AC3E}">
        <p14:creationId xmlns:p14="http://schemas.microsoft.com/office/powerpoint/2010/main" val="421759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This is more or less what you should be seeing on your screen. </a:t>
            </a:r>
          </a:p>
          <a:p>
            <a:pPr marL="158750" indent="0" rtl="0">
              <a:buNone/>
            </a:pPr>
            <a:r>
              <a:rPr lang="en-US" sz="1100" b="0" i="0" u="none" strike="noStrike" cap="none" dirty="0" smtClean="0">
                <a:solidFill>
                  <a:srgbClr val="000000"/>
                </a:solidFill>
                <a:effectLst/>
                <a:latin typeface="Arial"/>
                <a:ea typeface="Arial"/>
                <a:cs typeface="Arial"/>
                <a:sym typeface="Arial"/>
              </a:rPr>
              <a:t>At the bottom of the Zoom window you’ll notice a tab called </a:t>
            </a:r>
            <a:r>
              <a:rPr lang="en-US" sz="1100" b="1" i="0" u="none" strike="noStrike" cap="none" dirty="0" smtClean="0">
                <a:solidFill>
                  <a:srgbClr val="000000"/>
                </a:solidFill>
                <a:effectLst/>
                <a:latin typeface="Arial"/>
                <a:ea typeface="Arial"/>
                <a:cs typeface="Arial"/>
                <a:sym typeface="Arial"/>
              </a:rPr>
              <a:t>Participants </a:t>
            </a:r>
            <a:r>
              <a:rPr lang="en-US" sz="1100" b="0" i="0" u="none" strike="noStrike" cap="none" dirty="0" smtClean="0">
                <a:solidFill>
                  <a:srgbClr val="000000"/>
                </a:solidFill>
                <a:effectLst/>
                <a:latin typeface="Arial"/>
                <a:ea typeface="Arial"/>
                <a:cs typeface="Arial"/>
                <a:sym typeface="Arial"/>
              </a:rPr>
              <a:t>and a tab called </a:t>
            </a:r>
            <a:r>
              <a:rPr lang="en-US" sz="1100" b="1" i="0" u="none" strike="noStrike" cap="none" dirty="0" smtClean="0">
                <a:solidFill>
                  <a:srgbClr val="000000"/>
                </a:solidFill>
                <a:effectLst/>
                <a:latin typeface="Arial"/>
                <a:ea typeface="Arial"/>
                <a:cs typeface="Arial"/>
                <a:sym typeface="Arial"/>
              </a:rPr>
              <a:t>Chat</a:t>
            </a: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You want to make sure you have access</a:t>
            </a:r>
            <a:r>
              <a:rPr lang="en-US" sz="1100" b="0" i="0" u="none" strike="noStrike" cap="none" baseline="0" dirty="0" smtClean="0">
                <a:solidFill>
                  <a:srgbClr val="000000"/>
                </a:solidFill>
                <a:effectLst/>
                <a:latin typeface="Arial"/>
                <a:ea typeface="Arial"/>
                <a:cs typeface="Arial"/>
                <a:sym typeface="Arial"/>
              </a:rPr>
              <a:t> to both of these. If there not already open, c</a:t>
            </a:r>
            <a:r>
              <a:rPr lang="en-US" sz="1100" b="0" i="0" u="none" strike="noStrike" cap="none" dirty="0" smtClean="0">
                <a:solidFill>
                  <a:srgbClr val="000000"/>
                </a:solidFill>
                <a:effectLst/>
                <a:latin typeface="Arial"/>
                <a:ea typeface="Arial"/>
                <a:cs typeface="Arial"/>
                <a:sym typeface="Arial"/>
              </a:rPr>
              <a:t>lick </a:t>
            </a:r>
            <a:r>
              <a:rPr lang="en-US" sz="1100" b="0" i="0" u="none" strike="noStrike" cap="none" dirty="0" smtClean="0">
                <a:solidFill>
                  <a:srgbClr val="000000"/>
                </a:solidFill>
                <a:effectLst/>
                <a:latin typeface="Arial"/>
                <a:ea typeface="Arial"/>
                <a:cs typeface="Arial"/>
                <a:sym typeface="Arial"/>
              </a:rPr>
              <a:t>on both of those tabs and you should get a pop-up window that has a list of all of the participants that are in the workshop</a:t>
            </a:r>
            <a:r>
              <a:rPr lang="en-US" sz="1100" b="0" i="0" u="none" strike="noStrike" cap="none" baseline="0" dirty="0" smtClean="0">
                <a:solidFill>
                  <a:srgbClr val="000000"/>
                </a:solidFill>
                <a:effectLst/>
                <a:latin typeface="Arial"/>
                <a:ea typeface="Arial"/>
                <a:cs typeface="Arial"/>
                <a:sym typeface="Arial"/>
              </a:rPr>
              <a:t> and a Pop up Chat window</a:t>
            </a:r>
            <a:r>
              <a:rPr lang="en-US" sz="1100" b="0" i="0" u="none" strike="noStrike" cap="none" baseline="0" dirty="0" smtClean="0">
                <a:solidFill>
                  <a:srgbClr val="000000"/>
                </a:solidFill>
                <a:effectLst/>
                <a:latin typeface="Arial"/>
                <a:ea typeface="Arial"/>
                <a:cs typeface="Arial"/>
                <a:sym typeface="Arial"/>
              </a:rPr>
              <a:t>.</a:t>
            </a:r>
          </a:p>
          <a:p>
            <a:pPr marL="158750" indent="0" rtl="0">
              <a:buNone/>
            </a:pP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If those pop ups appear docked on the right side of your Zoom window then you’re in good shape. If they appear as free-floating windows you’re going to need to tell zoom to</a:t>
            </a:r>
            <a:r>
              <a:rPr lang="en-US" sz="1100" b="0" i="0" u="none" strike="noStrike" cap="none" baseline="0" dirty="0" smtClean="0">
                <a:solidFill>
                  <a:srgbClr val="000000"/>
                </a:solidFill>
                <a:effectLst/>
                <a:latin typeface="Arial"/>
                <a:ea typeface="Arial"/>
                <a:cs typeface="Arial"/>
                <a:sym typeface="Arial"/>
              </a:rPr>
              <a:t> dock it over on the right. The best way to do this is by </a:t>
            </a:r>
            <a:r>
              <a:rPr lang="en-US" sz="1100" b="0" i="0" u="none" strike="noStrike" cap="none" dirty="0" smtClean="0">
                <a:solidFill>
                  <a:srgbClr val="000000"/>
                </a:solidFill>
                <a:effectLst/>
                <a:latin typeface="Arial"/>
                <a:ea typeface="Arial"/>
                <a:cs typeface="Arial"/>
                <a:sym typeface="Arial"/>
              </a:rPr>
              <a:t>taking yourself out of Full screen view. At the top of your zoom window you should see something that says view options click there and then click exit full screen that should trigger zoom to dock your participants went out after the right. Worst comes to worst, you can always manually drag those windows to the side yourself.</a:t>
            </a:r>
            <a:endParaRPr lang="en-US" b="0" dirty="0" smtClean="0">
              <a:effectLst/>
            </a:endParaRPr>
          </a:p>
          <a:p>
            <a:pPr marL="158750" indent="0">
              <a:buNone/>
            </a:pPr>
            <a:r>
              <a:rPr lang="en-US" dirty="0" smtClean="0"/>
              <a:t>Ill give everyone a minute to work through that.</a:t>
            </a:r>
          </a:p>
          <a:p>
            <a:pPr marL="158750" indent="0">
              <a:buNone/>
            </a:pPr>
            <a:endParaRPr lang="en-US" dirty="0" smtClean="0"/>
          </a:p>
          <a:p>
            <a:pPr marL="158750" indent="0">
              <a:buNone/>
            </a:pPr>
            <a:endParaRPr lang="en-US" dirty="0"/>
          </a:p>
        </p:txBody>
      </p:sp>
    </p:spTree>
    <p:extLst>
      <p:ext uri="{BB962C8B-B14F-4D97-AF65-F5344CB8AC3E}">
        <p14:creationId xmlns:p14="http://schemas.microsoft.com/office/powerpoint/2010/main" val="3406009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If you were successful you should now have a participants and chat window off to the right. </a:t>
            </a:r>
          </a:p>
          <a:p>
            <a:pPr marL="158750" indent="0">
              <a:buNone/>
            </a:pPr>
            <a:r>
              <a:rPr lang="en-US" dirty="0" smtClean="0"/>
              <a:t>--Don’t </a:t>
            </a:r>
            <a:r>
              <a:rPr lang="en-US" dirty="0" smtClean="0"/>
              <a:t>get confused here this is my side bar and this is your side bar.</a:t>
            </a:r>
          </a:p>
          <a:p>
            <a:pPr marL="158750" indent="0">
              <a:buNone/>
            </a:pPr>
            <a:endParaRPr lang="en-US" dirty="0" smtClean="0"/>
          </a:p>
          <a:p>
            <a:pPr marL="158750" indent="0">
              <a:buNone/>
            </a:pPr>
            <a:r>
              <a:rPr lang="en-US" dirty="0" smtClean="0"/>
              <a:t>You'll </a:t>
            </a:r>
            <a:r>
              <a:rPr lang="en-US" dirty="0" smtClean="0"/>
              <a:t>notice on the bottom</a:t>
            </a:r>
            <a:r>
              <a:rPr lang="en-US" baseline="0" dirty="0" smtClean="0"/>
              <a:t> of the Participants Pane that there are several icons, Raise Hand, Yes, No, and so on. </a:t>
            </a:r>
          </a:p>
          <a:p>
            <a:pPr marL="158750" indent="0">
              <a:buNone/>
            </a:pPr>
            <a:r>
              <a:rPr lang="en-US" sz="1100" b="0" i="0" u="none" strike="noStrike" cap="none" dirty="0" smtClean="0">
                <a:solidFill>
                  <a:srgbClr val="000000"/>
                </a:solidFill>
                <a:effectLst/>
                <a:latin typeface="Arial"/>
                <a:ea typeface="Arial"/>
                <a:cs typeface="Arial"/>
                <a:sym typeface="Arial"/>
              </a:rPr>
              <a:t>If you have the participant in pane open and have access to these icons do us a favor and press the </a:t>
            </a:r>
            <a:r>
              <a:rPr lang="en-US" sz="1100" b="1" i="0" u="none" strike="noStrike" cap="none" dirty="0" smtClean="0">
                <a:solidFill>
                  <a:srgbClr val="000000"/>
                </a:solidFill>
                <a:effectLst/>
                <a:latin typeface="Arial"/>
                <a:ea typeface="Arial"/>
                <a:cs typeface="Arial"/>
                <a:sym typeface="Arial"/>
              </a:rPr>
              <a:t>YES</a:t>
            </a:r>
            <a:r>
              <a:rPr lang="en-US" sz="1100" b="0" i="0" u="none" strike="noStrike" cap="none" dirty="0" smtClean="0">
                <a:solidFill>
                  <a:srgbClr val="000000"/>
                </a:solidFill>
                <a:effectLst/>
                <a:latin typeface="Arial"/>
                <a:ea typeface="Arial"/>
                <a:cs typeface="Arial"/>
                <a:sym typeface="Arial"/>
              </a:rPr>
              <a:t> icon. You’ll see that a yes appears right next to your name.  Let me give you guys a </a:t>
            </a:r>
            <a:r>
              <a:rPr lang="en-US" sz="1100" b="0" i="0" u="none" strike="noStrike" cap="none" dirty="0" smtClean="0">
                <a:solidFill>
                  <a:srgbClr val="000000"/>
                </a:solidFill>
                <a:effectLst/>
                <a:latin typeface="Arial"/>
                <a:ea typeface="Arial"/>
                <a:cs typeface="Arial"/>
                <a:sym typeface="Arial"/>
              </a:rPr>
              <a:t>minute </a:t>
            </a:r>
            <a:r>
              <a:rPr lang="en-US" sz="1100" b="0" i="0" u="none" strike="noStrike" cap="none" dirty="0" smtClean="0">
                <a:solidFill>
                  <a:srgbClr val="000000"/>
                </a:solidFill>
                <a:effectLst/>
                <a:latin typeface="Arial"/>
                <a:ea typeface="Arial"/>
                <a:cs typeface="Arial"/>
                <a:sym typeface="Arial"/>
              </a:rPr>
              <a:t>to get that yes button clicked. </a:t>
            </a:r>
          </a:p>
          <a:p>
            <a:pPr marL="158750" indent="0">
              <a:buNone/>
            </a:pPr>
            <a:r>
              <a:rPr lang="en-US" sz="1100" b="0" i="0" u="none" strike="noStrike" cap="none" baseline="0" dirty="0" smtClean="0">
                <a:solidFill>
                  <a:srgbClr val="000000"/>
                </a:solidFill>
                <a:effectLst/>
                <a:latin typeface="Arial"/>
                <a:ea typeface="Arial"/>
                <a:cs typeface="Arial"/>
                <a:sym typeface="Arial"/>
              </a:rPr>
              <a:t>---</a:t>
            </a:r>
          </a:p>
          <a:p>
            <a:pPr marL="158750" indent="0">
              <a:buNone/>
            </a:pPr>
            <a:r>
              <a:rPr lang="en-US" sz="1100" b="0" i="0" u="none" strike="noStrike" cap="none" dirty="0" smtClean="0">
                <a:solidFill>
                  <a:srgbClr val="000000"/>
                </a:solidFill>
                <a:effectLst/>
                <a:latin typeface="Arial"/>
                <a:ea typeface="Arial"/>
                <a:cs typeface="Arial"/>
                <a:sym typeface="Arial"/>
              </a:rPr>
              <a:t>OK</a:t>
            </a:r>
            <a:r>
              <a:rPr lang="en-US" sz="1100" b="0" i="0" u="none" strike="noStrike" cap="none" baseline="0" dirty="0" smtClean="0">
                <a:solidFill>
                  <a:srgbClr val="000000"/>
                </a:solidFill>
                <a:effectLst/>
                <a:latin typeface="Arial"/>
                <a:ea typeface="Arial"/>
                <a:cs typeface="Arial"/>
                <a:sym typeface="Arial"/>
              </a:rPr>
              <a:t> looks like you guys were able to do it, As the host I can clear all these icons out like this. Every so often we'll ask you for some non verbal feedback to make sure we're all together.</a:t>
            </a:r>
          </a:p>
          <a:p>
            <a:pPr marL="158750" indent="0">
              <a:buNone/>
            </a:pPr>
            <a:r>
              <a:rPr lang="en-US" sz="1100" b="0" i="0" u="none" strike="noStrike" cap="none" baseline="0" dirty="0" smtClean="0">
                <a:solidFill>
                  <a:srgbClr val="000000"/>
                </a:solidFill>
                <a:effectLst/>
                <a:latin typeface="Arial"/>
                <a:ea typeface="Arial"/>
                <a:cs typeface="Arial"/>
                <a:sym typeface="Arial"/>
              </a:rPr>
              <a:t>---</a:t>
            </a: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dirty="0" smtClean="0"/>
              <a:t>Occasionally we'll want to elicit a bit more than yes or no, that's where the chat</a:t>
            </a:r>
            <a:r>
              <a:rPr lang="en-US" baseline="0" dirty="0" smtClean="0"/>
              <a:t> window comes in. </a:t>
            </a:r>
            <a:r>
              <a:rPr lang="en-US" sz="1100" b="0" i="0" u="none" strike="noStrike" cap="none" dirty="0" smtClean="0">
                <a:solidFill>
                  <a:srgbClr val="000000"/>
                </a:solidFill>
                <a:effectLst/>
                <a:latin typeface="Arial"/>
                <a:ea typeface="Arial"/>
                <a:cs typeface="Arial"/>
                <a:sym typeface="Arial"/>
              </a:rPr>
              <a:t>By </a:t>
            </a:r>
            <a:r>
              <a:rPr lang="en-US" sz="1100" b="0" i="0" u="none" strike="noStrike" cap="none" dirty="0" smtClean="0">
                <a:solidFill>
                  <a:srgbClr val="000000"/>
                </a:solidFill>
                <a:effectLst/>
                <a:latin typeface="Arial"/>
                <a:ea typeface="Arial"/>
                <a:cs typeface="Arial"/>
                <a:sym typeface="Arial"/>
              </a:rPr>
              <a:t>default these chats will be going to everyone, you do have the option to send direct messages</a:t>
            </a:r>
            <a:r>
              <a:rPr lang="en-US" sz="1100" b="0" i="0" u="none" strike="noStrike" cap="none" dirty="0" smtClean="0">
                <a:solidFill>
                  <a:srgbClr val="000000"/>
                </a:solidFill>
                <a:effectLst/>
                <a:latin typeface="Arial"/>
                <a:ea typeface="Arial"/>
                <a:cs typeface="Arial"/>
                <a:sym typeface="Arial"/>
              </a:rPr>
              <a:t>. </a:t>
            </a:r>
            <a:r>
              <a:rPr lang="en-US" dirty="0" smtClean="0"/>
              <a:t>L</a:t>
            </a:r>
            <a:r>
              <a:rPr lang="en-US" sz="1100" b="0" i="0" u="none" strike="noStrike" cap="none" dirty="0" smtClean="0">
                <a:solidFill>
                  <a:srgbClr val="000000"/>
                </a:solidFill>
                <a:effectLst/>
                <a:latin typeface="Arial"/>
                <a:ea typeface="Arial"/>
                <a:cs typeface="Arial"/>
                <a:sym typeface="Arial"/>
              </a:rPr>
              <a:t>et’s see if you can use the chat window. </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smtClean="0">
                <a:solidFill>
                  <a:srgbClr val="000000"/>
                </a:solidFill>
                <a:effectLst/>
                <a:latin typeface="Arial"/>
                <a:ea typeface="Arial"/>
                <a:cs typeface="Arial"/>
                <a:sym typeface="Arial"/>
              </a:rPr>
              <a:t>A word of warning don't try sending a DM to the presenter since they won't be able to respond, so by default just leave this set to everyone. </a:t>
            </a:r>
            <a:r>
              <a:rPr lang="en-US" sz="1100" b="0" i="0" u="none" strike="noStrike" cap="none" dirty="0" smtClean="0">
                <a:solidFill>
                  <a:srgbClr val="000000"/>
                </a:solidFill>
                <a:effectLst/>
                <a:latin typeface="Arial"/>
                <a:ea typeface="Arial"/>
                <a:cs typeface="Arial"/>
                <a:sym typeface="Arial"/>
              </a:rPr>
              <a:t>Why don’t we all type in to the chat window where in</a:t>
            </a:r>
            <a:r>
              <a:rPr lang="en-US" sz="1100" b="0" i="0" u="none" strike="noStrike" cap="none" baseline="0" dirty="0" smtClean="0">
                <a:solidFill>
                  <a:srgbClr val="000000"/>
                </a:solidFill>
                <a:effectLst/>
                <a:latin typeface="Arial"/>
                <a:ea typeface="Arial"/>
                <a:cs typeface="Arial"/>
                <a:sym typeface="Arial"/>
              </a:rPr>
              <a:t> the world we're connecting </a:t>
            </a:r>
            <a:r>
              <a:rPr lang="en-US" sz="1100" b="0" i="0" u="none" strike="noStrike" cap="none" dirty="0" smtClean="0">
                <a:solidFill>
                  <a:srgbClr val="000000"/>
                </a:solidFill>
                <a:effectLst/>
                <a:latin typeface="Arial"/>
                <a:ea typeface="Arial"/>
                <a:cs typeface="Arial"/>
                <a:sym typeface="Arial"/>
              </a:rPr>
              <a:t>from.</a:t>
            </a:r>
            <a:endParaRPr lang="en-US" dirty="0" smtClean="0"/>
          </a:p>
          <a:p>
            <a:pPr marL="158750" indent="0">
              <a:buNone/>
            </a:pPr>
            <a:endParaRPr lang="en-US" dirty="0"/>
          </a:p>
        </p:txBody>
      </p:sp>
    </p:spTree>
    <p:extLst>
      <p:ext uri="{BB962C8B-B14F-4D97-AF65-F5344CB8AC3E}">
        <p14:creationId xmlns:p14="http://schemas.microsoft.com/office/powerpoint/2010/main" val="93224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During the workshop sooner or later you’re likely going to need some help. </a:t>
            </a:r>
          </a:p>
          <a:p>
            <a:pPr marL="158750" indent="0">
              <a:buNone/>
            </a:pPr>
            <a:r>
              <a:rPr lang="en-US" sz="1100" b="0" i="0" u="none" strike="noStrike" cap="none" dirty="0" smtClean="0">
                <a:solidFill>
                  <a:srgbClr val="000000"/>
                </a:solidFill>
                <a:effectLst/>
                <a:latin typeface="Arial"/>
                <a:ea typeface="Arial"/>
                <a:cs typeface="Arial"/>
                <a:sym typeface="Arial"/>
              </a:rPr>
              <a:t>If you find yourself having a question or needing assistance during a presentation what we’re asking you to do is to go over to the participants window and click the raise your hand icon there will be one or more instructors assigned during each session to handle questions from the participants. The instructor will send you a direct message and at that point you can work through the issues together sending code </a:t>
            </a:r>
            <a:r>
              <a:rPr lang="en-US" sz="1100" b="0" i="0" u="none" strike="noStrike" cap="none" dirty="0" smtClean="0">
                <a:solidFill>
                  <a:srgbClr val="000000"/>
                </a:solidFill>
                <a:effectLst/>
                <a:latin typeface="Arial"/>
                <a:ea typeface="Arial"/>
                <a:cs typeface="Arial"/>
                <a:sym typeface="Arial"/>
              </a:rPr>
              <a:t>back-and-forth </a:t>
            </a:r>
            <a:r>
              <a:rPr lang="en-US" sz="1100" b="0" i="0" u="none" strike="noStrike" cap="none" dirty="0" smtClean="0">
                <a:solidFill>
                  <a:srgbClr val="000000"/>
                </a:solidFill>
                <a:effectLst/>
                <a:latin typeface="Arial"/>
                <a:ea typeface="Arial"/>
                <a:cs typeface="Arial"/>
                <a:sym typeface="Arial"/>
              </a:rPr>
              <a:t>without having those messages appear for everyone in the workshop. </a:t>
            </a:r>
            <a:endParaRPr lang="en-US" sz="1100" b="0" i="0" u="none" strike="noStrike" cap="none" dirty="0" smtClean="0">
              <a:solidFill>
                <a:srgbClr val="000000"/>
              </a:solidFill>
              <a:effectLst/>
              <a:latin typeface="Arial"/>
              <a:ea typeface="Arial"/>
              <a:cs typeface="Arial"/>
              <a:sym typeface="Arial"/>
            </a:endParaRPr>
          </a:p>
          <a:p>
            <a:pPr marL="158750" indent="0">
              <a:buNone/>
            </a:pPr>
            <a:endParaRPr lang="en-US" sz="1100" b="0" i="0" u="none" strike="noStrike" cap="none" dirty="0" smtClean="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As I mentioned earlier we will be utilizing breakout </a:t>
            </a:r>
            <a:r>
              <a:rPr lang="en-US" sz="1100" b="0" i="0" u="none" strike="noStrike" cap="none" dirty="0" smtClean="0">
                <a:solidFill>
                  <a:srgbClr val="000000"/>
                </a:solidFill>
                <a:effectLst/>
                <a:latin typeface="Arial"/>
                <a:ea typeface="Arial"/>
                <a:cs typeface="Arial"/>
                <a:sym typeface="Arial"/>
              </a:rPr>
              <a:t>rooms </a:t>
            </a:r>
            <a:r>
              <a:rPr lang="en-US" sz="1100" b="0" i="0" u="none" strike="noStrike" cap="none" dirty="0" smtClean="0">
                <a:solidFill>
                  <a:srgbClr val="000000"/>
                </a:solidFill>
                <a:effectLst/>
                <a:latin typeface="Arial"/>
                <a:ea typeface="Arial"/>
                <a:cs typeface="Arial"/>
                <a:sym typeface="Arial"/>
              </a:rPr>
              <a:t>intermittently for certain exercises</a:t>
            </a:r>
            <a:r>
              <a:rPr lang="en-US" sz="1100" b="0" i="0" u="none" strike="noStrike" cap="none" dirty="0" smtClean="0">
                <a:solidFill>
                  <a:srgbClr val="000000"/>
                </a:solidFill>
                <a:effectLst/>
                <a:latin typeface="Arial"/>
                <a:ea typeface="Arial"/>
                <a:cs typeface="Arial"/>
                <a:sym typeface="Arial"/>
              </a:rPr>
              <a:t>.</a:t>
            </a:r>
            <a:r>
              <a:rPr lang="en-US" baseline="0" dirty="0" smtClean="0"/>
              <a:t> Breakout rooms will have about 7 or 8 participants and one of us presenters facilitate.</a:t>
            </a:r>
            <a:r>
              <a:rPr lang="en-US" sz="1100" b="0" i="0" u="none" strike="noStrike" cap="none" dirty="0" smtClean="0">
                <a:solidFill>
                  <a:srgbClr val="000000"/>
                </a:solidFill>
                <a:effectLst/>
                <a:latin typeface="Arial"/>
                <a:ea typeface="Arial"/>
                <a:cs typeface="Arial"/>
                <a:sym typeface="Arial"/>
              </a:rPr>
              <a:t> So </a:t>
            </a:r>
            <a:r>
              <a:rPr lang="en-US" sz="1100" b="0" i="0" u="none" strike="noStrike" cap="none" dirty="0" smtClean="0">
                <a:solidFill>
                  <a:srgbClr val="000000"/>
                </a:solidFill>
                <a:effectLst/>
                <a:latin typeface="Arial"/>
                <a:ea typeface="Arial"/>
                <a:cs typeface="Arial"/>
                <a:sym typeface="Arial"/>
              </a:rPr>
              <a:t>you’ll be able to verbally communicate with one of us and get some </a:t>
            </a:r>
            <a:r>
              <a:rPr lang="en-US" sz="1100" b="0" i="0" u="none" strike="noStrike" cap="none" dirty="0" smtClean="0">
                <a:solidFill>
                  <a:srgbClr val="000000"/>
                </a:solidFill>
                <a:effectLst/>
                <a:latin typeface="Arial"/>
                <a:ea typeface="Arial"/>
                <a:cs typeface="Arial"/>
                <a:sym typeface="Arial"/>
              </a:rPr>
              <a:t>help during the exercise</a:t>
            </a:r>
            <a:r>
              <a:rPr lang="en-US" sz="1100" b="0" i="0" u="none" strike="noStrike" cap="none" baseline="0" dirty="0" smtClean="0">
                <a:solidFill>
                  <a:srgbClr val="000000"/>
                </a:solidFill>
                <a:effectLst/>
                <a:latin typeface="Arial"/>
                <a:ea typeface="Arial"/>
                <a:cs typeface="Arial"/>
                <a:sym typeface="Arial"/>
              </a:rPr>
              <a:t> as needed</a:t>
            </a:r>
            <a:r>
              <a:rPr lang="en-US" sz="1100" b="0" i="0" u="none" strike="noStrike" cap="none" dirty="0" smtClean="0">
                <a:solidFill>
                  <a:srgbClr val="000000"/>
                </a:solidFill>
                <a:effectLst/>
                <a:latin typeface="Arial"/>
                <a:ea typeface="Arial"/>
                <a:cs typeface="Arial"/>
                <a:sym typeface="Aria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 </a:t>
            </a: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sz="1100" b="0" i="0" u="none" strike="noStrike" cap="none" dirty="0" smtClean="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now that you've learned a bit about us and</a:t>
            </a:r>
            <a:r>
              <a:rPr lang="en-US" baseline="0" dirty="0" smtClean="0"/>
              <a:t> how this is all going to work, let's find out a little bit about you</a:t>
            </a:r>
          </a:p>
          <a:p>
            <a:pPr marL="158750" indent="0">
              <a:buNone/>
            </a:pPr>
            <a:r>
              <a:rPr lang="en-US" baseline="0" dirty="0" smtClean="0"/>
              <a:t>I mentioned that we'd be conducting certain exercises called Your Turns in a Zoom feature called breakout rooms. </a:t>
            </a:r>
            <a:r>
              <a:rPr lang="en-US" baseline="0" dirty="0" smtClean="0"/>
              <a:t>In </a:t>
            </a:r>
            <a:r>
              <a:rPr lang="en-US" baseline="0" dirty="0" smtClean="0"/>
              <a:t>breakout rooms you will be unmuted and able to present your own desktop. This will </a:t>
            </a:r>
            <a:r>
              <a:rPr lang="en-US" baseline="0" dirty="0" smtClean="0"/>
              <a:t>allow </a:t>
            </a:r>
            <a:r>
              <a:rPr lang="en-US" baseline="0" dirty="0" smtClean="0"/>
              <a:t>us to see exactly what you're doing and give assistance as needed. But also we hope that these can serve as a way to get some collaborative coding and really engage with each other.</a:t>
            </a:r>
          </a:p>
          <a:p>
            <a:pPr marL="158750" indent="0">
              <a:buNone/>
            </a:pPr>
            <a:r>
              <a:rPr lang="en-US" baseline="0" dirty="0" smtClean="0"/>
              <a:t>So let's get the ball rolling with our first Your Turn breakout room</a:t>
            </a:r>
          </a:p>
          <a:p>
            <a:pPr marL="158750" indent="0">
              <a:buNone/>
            </a:pPr>
            <a:r>
              <a:rPr lang="en-US" baseline="0" dirty="0" smtClean="0">
                <a:sym typeface="Wingdings" panose="05000000000000000000" pitchFamily="2" charset="2"/>
              </a:rPr>
              <a:t></a:t>
            </a: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Nova</a:t>
            </a:r>
            <a:r>
              <a:rPr lang="en-US" baseline="0" dirty="0" smtClean="0"/>
              <a:t> will send us all into breakout rooms. You may need to manually click the join break out room button. Once you do so you will have a new Zoom window with just the participants of your breakout room. Once you're there feel free to share who you are, where you are in training or what your position is in your organization, and what you hope to get out of this course.</a:t>
            </a:r>
          </a:p>
          <a:p>
            <a:pPr marL="0" indent="0">
              <a:buNone/>
            </a:pPr>
            <a:r>
              <a:rPr lang="en-US" baseline="0" dirty="0" smtClean="0"/>
              <a:t>After a few minutes Nova will call us back together and we'll finish up this intro session.</a:t>
            </a:r>
          </a:p>
          <a:p>
            <a:pPr marL="0" indent="0">
              <a:buNone/>
            </a:pPr>
            <a:endParaRPr lang="en-US" baseline="0" dirty="0" smtClean="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smtClean="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dirty="0" smtClean="0">
                <a:solidFill>
                  <a:srgbClr val="333333"/>
                </a:solidFill>
                <a:latin typeface="Arial" panose="020B0604020202020204" pitchFamily="34" charset="0"/>
                <a:cs typeface="Arial" panose="020B0604020202020204" pitchFamily="34" charset="0"/>
              </a:rPr>
              <a:t> OK to lean on some excel, we </a:t>
            </a:r>
            <a:r>
              <a:rPr lang="en" sz="1100" baseline="0" smtClean="0">
                <a:solidFill>
                  <a:srgbClr val="333333"/>
                </a:solidFill>
                <a:latin typeface="Arial" panose="020B0604020202020204" pitchFamily="34" charset="0"/>
                <a:cs typeface="Arial" panose="020B0604020202020204" pitchFamily="34" charset="0"/>
              </a:rPr>
              <a:t>all </a:t>
            </a:r>
            <a:r>
              <a:rPr lang="en" sz="1100" baseline="0" smtClean="0">
                <a:solidFill>
                  <a:srgbClr val="333333"/>
                </a:solidFill>
                <a:latin typeface="Arial" panose="020B0604020202020204" pitchFamily="34" charset="0"/>
                <a:cs typeface="Arial" panose="020B0604020202020204" pitchFamily="34" charset="0"/>
              </a:rPr>
              <a:t>do </a:t>
            </a:r>
            <a:r>
              <a:rPr lang="en" sz="1100" baseline="0" dirty="0" smtClean="0">
                <a:solidFill>
                  <a:srgbClr val="333333"/>
                </a:solidFill>
                <a:latin typeface="Arial" panose="020B0604020202020204" pitchFamily="34" charset="0"/>
                <a:cs typeface="Arial" panose="020B0604020202020204" pitchFamily="34" charset="0"/>
              </a:rPr>
              <a:t>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dirty="0" smtClean="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dirty="0" smtClean="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dirty="0" smtClean="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Joseph Rudolf, MD is the medical director for the automated core laboratory at ARUP Laboratories in Salt Lake City, Utah.  He earned his medical degree (2012) from the University of Washington School of Medicine in Seattle, Washington. He completed his residency training in Clinical Pathology (2015) and fellowship in Clinical Informatics (2017) at the Massachusetts General Hospital in Boston, Massachusetts.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z="800" strike="noStrike" dirty="0" smtClean="0">
                <a:solidFill>
                  <a:schemeClr val="bg1"/>
                </a:solidFill>
              </a:rPr>
              <a:t>He completed his MD and PhD in Bioengineering at the University of Illinois in Urbana-Champaign, followed by a clinical pathology residency and a clinical informatics fellowship at the University of Washington School of Medicine.</a:t>
            </a:r>
            <a:r>
              <a:rPr lang="en" sz="800" strike="noStrike" dirty="0" smtClean="0"/>
              <a:t> </a:t>
            </a:r>
            <a:r>
              <a:rPr lang="en" strike="noStrike" dirty="0" smtClean="0"/>
              <a:t>His </a:t>
            </a:r>
            <a:r>
              <a:rPr lang="en" strike="noStrike" dirty="0"/>
              <a:t>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dirty="0" err="1" smtClean="0">
                <a:solidFill>
                  <a:srgbClr val="000000"/>
                </a:solidFill>
                <a:effectLst/>
                <a:latin typeface="Arial"/>
                <a:ea typeface="Arial"/>
                <a:cs typeface="Arial"/>
                <a:sym typeface="Arial"/>
              </a:rPr>
              <a:t>DataOps</a:t>
            </a:r>
            <a:r>
              <a:rPr lang="en-US" sz="1100" b="0" i="0" u="none" strike="noStrike" cap="none" dirty="0" smtClean="0">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dirty="0"/>
          </a:p>
        </p:txBody>
      </p:sp>
    </p:spTree>
    <p:extLst>
      <p:ext uri="{BB962C8B-B14F-4D97-AF65-F5344CB8AC3E}">
        <p14:creationId xmlns:p14="http://schemas.microsoft.com/office/powerpoint/2010/main" val="115403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S. Herman</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Assistant Professor of Pathology and Laboratory Medicine, University of Pennsylvania; Director of Endocrinology, Hospital of the University of Pennsylvania</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PHILADELPHIA, PA | </a:t>
            </a:r>
            <a:r>
              <a:rPr lang="en" strike="noStrike" dirty="0">
                <a:solidFill>
                  <a:srgbClr val="954F72"/>
                </a:solidFill>
              </a:rPr>
              <a:t>daniel.herman2@pennmedicine.upenn.edu</a:t>
            </a:r>
            <a:endParaRPr strike="noStrike" dirty="0">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 </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Herman practices clinical pathology at the University of Pennsylvania, where he directs the Endocrinology laboratory at the Hospital of the University of Pennsylvania. He completed his MD and PhD degrees at Harvard Medical School and trained in Clinical Pathology at the University of Washington. His current clinical practice, in addition to clinical chemistry, includes leading informatics projects to make better use of existing laboratory data in the form of live operational dashboards, test utilization reports, and identification of missing patient diagnoses. </a:t>
            </a:r>
            <a:endParaRPr lang="en" strike="noStrike" dirty="0" smtClean="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smtClean="0">
                <a:solidFill>
                  <a:schemeClr val="dk1"/>
                </a:solidFill>
              </a:rPr>
              <a:t>His </a:t>
            </a:r>
            <a:r>
              <a:rPr lang="en" strike="noStrike" dirty="0">
                <a:solidFill>
                  <a:schemeClr val="dk1"/>
                </a:solidFill>
              </a:rPr>
              <a:t>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strike="noStrike" dirty="0">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Amrom Obstfeld MD, PhD, is the Medical Director of the Division of Pathology Informatics </a:t>
            </a:r>
            <a:r>
              <a:rPr lang="en" dirty="0" smtClean="0"/>
              <a:t>directs the Hematology and Coagulation Laboratories </a:t>
            </a:r>
            <a:r>
              <a:rPr lang="en" dirty="0"/>
              <a:t>at Children’s Hospital of Philadelphia. </a:t>
            </a:r>
            <a:r>
              <a:rPr lang="en" dirty="0" smtClean="0"/>
              <a:t>In</a:t>
            </a:r>
            <a:r>
              <a:rPr lang="en" baseline="0" dirty="0" smtClean="0"/>
              <a:t> this role Amrom leads </a:t>
            </a:r>
            <a:r>
              <a:rPr lang="en" dirty="0" smtClean="0"/>
              <a:t>the </a:t>
            </a:r>
            <a:r>
              <a:rPr lang="en" dirty="0"/>
              <a:t>development of analytic tools to aid in </a:t>
            </a:r>
            <a:r>
              <a:rPr lang="en" dirty="0">
                <a:solidFill>
                  <a:schemeClr val="dk1"/>
                </a:solidFill>
              </a:rPr>
              <a:t>laboratory quality </a:t>
            </a:r>
            <a:r>
              <a:rPr lang="en" dirty="0"/>
              <a:t>management, administration, and operation, </a:t>
            </a:r>
            <a:r>
              <a:rPr lang="en" dirty="0" smtClean="0"/>
              <a:t>supports the deployment of new IS infrastructure</a:t>
            </a:r>
            <a:r>
              <a:rPr lang="en" baseline="0" dirty="0" smtClean="0"/>
              <a:t> in pathology </a:t>
            </a:r>
            <a:r>
              <a:rPr lang="en" dirty="0" smtClean="0"/>
              <a:t>and interfaces </a:t>
            </a:r>
            <a:r>
              <a:rPr lang="en" dirty="0"/>
              <a:t>with other groups throughout the hospital on informatics </a:t>
            </a:r>
            <a:r>
              <a:rPr lang="en" dirty="0" smtClean="0"/>
              <a:t>initiatives. Dr</a:t>
            </a:r>
            <a:r>
              <a:rPr lang="en" dirty="0"/>
              <a:t>. Obstfeld plays a major role in designing and implementing educational experiences for pathology trainees and faculty </a:t>
            </a:r>
            <a:r>
              <a:rPr lang="en" dirty="0">
                <a:solidFill>
                  <a:schemeClr val="dk1"/>
                </a:solidFill>
              </a:rPr>
              <a:t>at the University of Pennsylvania </a:t>
            </a:r>
            <a:r>
              <a:rPr lang="en" dirty="0"/>
              <a:t>within the areas of clinical and pathology informatics.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now that you've met us let's discuss for a moment how this workshop</a:t>
            </a:r>
            <a:r>
              <a:rPr lang="en-US" baseline="0" dirty="0" smtClean="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7/15/2020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smtClean="0">
                <a:solidFill>
                  <a:schemeClr val="tx1">
                    <a:lumMod val="65000"/>
                    <a:lumOff val="35000"/>
                  </a:schemeClr>
                </a:solidFill>
              </a:rPr>
              <a:t>Amrom Obstfeld</a:t>
            </a:r>
          </a:p>
          <a:p>
            <a:r>
              <a:rPr lang="en-US" sz="2800" dirty="0" smtClean="0">
                <a:solidFill>
                  <a:schemeClr val="tx1">
                    <a:lumMod val="65000"/>
                    <a:lumOff val="35000"/>
                  </a:schemeClr>
                </a:solidFill>
              </a:rPr>
              <a:t>July 16, 2020</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Amrom Obstfeld</a:t>
            </a:r>
            <a:endParaRPr dirty="0">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smtClean="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7777163" y="938213"/>
            <a:ext cx="3348038" cy="4188813"/>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10</a:t>
            </a:fld>
            <a:endParaRPr lang="en"/>
          </a:p>
        </p:txBody>
      </p:sp>
    </p:spTree>
    <p:extLst>
      <p:ext uri="{BB962C8B-B14F-4D97-AF65-F5344CB8AC3E}">
        <p14:creationId xmlns:p14="http://schemas.microsoft.com/office/powerpoint/2010/main" val="33562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Workshop Workflow</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4981101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dirty="0" smtClean="0"/>
              <a:t>Sessions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smtClean="0"/>
                <a:t>1</a:t>
              </a:r>
              <a:endParaRPr lang="en-US" sz="4000" dirty="0"/>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smtClean="0"/>
                <a:t>2</a:t>
              </a:r>
              <a:endParaRPr lang="en-US" sz="4000" dirty="0"/>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2114301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t>
            </a:r>
            <a:r>
              <a:rPr lang="en-US" dirty="0" err="1" smtClean="0"/>
              <a:t>Coursebook</a:t>
            </a:r>
            <a:endParaRPr lang="en-US" dirty="0"/>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Using Zoom </a:t>
            </a:r>
            <a:endParaRPr lang="en-US" sz="6000" dirty="0"/>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dirty="0" smtClean="0"/>
              <a:t> Participants muted</a:t>
            </a:r>
          </a:p>
          <a:p>
            <a:pPr marL="171450" indent="-171450">
              <a:buFont typeface="Arial" panose="020B0604020202020204" pitchFamily="34" charset="0"/>
              <a:buChar char="•"/>
            </a:pPr>
            <a:r>
              <a:rPr lang="en-US" sz="4800" dirty="0"/>
              <a:t> </a:t>
            </a:r>
            <a:r>
              <a:rPr lang="en-US" sz="4800" dirty="0" smtClean="0"/>
              <a:t>Chat window</a:t>
            </a:r>
          </a:p>
          <a:p>
            <a:pPr marL="171450" lvl="1" indent="-171450">
              <a:buFont typeface="Arial" panose="020B0604020202020204" pitchFamily="34" charset="0"/>
              <a:buChar char="•"/>
            </a:pPr>
            <a:r>
              <a:rPr lang="en-US" sz="4800" dirty="0"/>
              <a:t> </a:t>
            </a:r>
            <a:r>
              <a:rPr lang="en-US" sz="4800" dirty="0" smtClean="0"/>
              <a:t>Non-verbal feedback</a:t>
            </a:r>
          </a:p>
          <a:p>
            <a:pPr marL="171450" lvl="1" indent="-171450">
              <a:buFont typeface="Arial" panose="020B0604020202020204" pitchFamily="34" charset="0"/>
              <a:buChar char="•"/>
            </a:pPr>
            <a:r>
              <a:rPr lang="en-US" sz="4800" dirty="0"/>
              <a:t> </a:t>
            </a:r>
            <a:r>
              <a:rPr lang="en-US" sz="4800" dirty="0" smtClean="0"/>
              <a:t>Breakout sessions</a:t>
            </a:r>
            <a:endParaRPr lang="en-US" sz="4800" dirty="0"/>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0" y="144780"/>
            <a:ext cx="12169140" cy="6262505"/>
          </a:xfrm>
          <a:prstGeom prst="rect">
            <a:avLst/>
          </a:prstGeom>
        </p:spPr>
      </p:pic>
      <p:sp>
        <p:nvSpPr>
          <p:cNvPr id="7" name="Oval 6"/>
          <p:cNvSpPr/>
          <p:nvPr/>
        </p:nvSpPr>
        <p:spPr>
          <a:xfrm>
            <a:off x="5131293" y="4714043"/>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317425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356248" y="275208"/>
            <a:ext cx="11908395" cy="612832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8420"/>
          <a:stretch/>
        </p:blipFill>
        <p:spPr>
          <a:xfrm>
            <a:off x="9357450" y="1464988"/>
            <a:ext cx="2792382" cy="4421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269" t="26881" r="14372" b="13757"/>
          <a:stretch/>
        </p:blipFill>
        <p:spPr>
          <a:xfrm>
            <a:off x="798990" y="1464988"/>
            <a:ext cx="8700116" cy="4421079"/>
          </a:xfrm>
          <a:prstGeom prst="rect">
            <a:avLst/>
          </a:prstGeom>
        </p:spPr>
      </p:pic>
      <p:sp>
        <p:nvSpPr>
          <p:cNvPr id="4" name="Rectangle 3"/>
          <p:cNvSpPr/>
          <p:nvPr/>
        </p:nvSpPr>
        <p:spPr>
          <a:xfrm>
            <a:off x="9093930" y="568175"/>
            <a:ext cx="103336" cy="603504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0584" y="4731799"/>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14645151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TextBox 2"/>
          <p:cNvSpPr txBox="1"/>
          <p:nvPr/>
        </p:nvSpPr>
        <p:spPr>
          <a:xfrm>
            <a:off x="1420392" y="2220272"/>
            <a:ext cx="8309534" cy="3785652"/>
          </a:xfrm>
          <a:prstGeom prst="rect">
            <a:avLst/>
          </a:prstGeom>
          <a:noFill/>
        </p:spPr>
        <p:txBody>
          <a:bodyPr wrap="square" rtlCol="0">
            <a:spAutoFit/>
          </a:bodyPr>
          <a:lstStyle/>
          <a:p>
            <a:pPr marL="171450" indent="-171450">
              <a:buFont typeface="Arial" panose="020B0604020202020204" pitchFamily="34" charset="0"/>
              <a:buChar char="•"/>
            </a:pPr>
            <a:r>
              <a:rPr lang="en-US" sz="4000" dirty="0"/>
              <a:t> During presentation – Raise hand, instructor will </a:t>
            </a:r>
            <a:r>
              <a:rPr lang="en-US" sz="4000" dirty="0" smtClean="0"/>
              <a:t>DM </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r>
              <a:rPr lang="en-US" sz="4000" dirty="0" smtClean="0"/>
              <a:t> Break out sessions – Instructor available, unmuted</a:t>
            </a:r>
          </a:p>
          <a:p>
            <a:pPr marL="171450" indent="-171450">
              <a:buFont typeface="Arial" panose="020B0604020202020204" pitchFamily="34" charset="0"/>
              <a:buChar char="•"/>
            </a:pPr>
            <a:endParaRPr lang="en-US" sz="40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1865434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you?</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Course Introduction</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your </a:t>
            </a:r>
            <a:r>
              <a:rPr lang="en-US" sz="3600" dirty="0" smtClean="0">
                <a:solidFill>
                  <a:srgbClr val="005493"/>
                </a:solidFill>
                <a:latin typeface="Arial" panose="020B0604020202020204" pitchFamily="34" charset="0"/>
                <a:ea typeface="Calibri"/>
                <a:cs typeface="Arial" panose="020B0604020202020204" pitchFamily="34" charset="0"/>
                <a:sym typeface="Calibri"/>
              </a:rPr>
              <a:t>breakout roommates</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Final Tips</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a:t>
            </a:r>
            <a:r>
              <a:rPr lang="en" sz="3600" dirty="0" smtClean="0">
                <a:solidFill>
                  <a:srgbClr val="333333"/>
                </a:solidFill>
                <a:latin typeface="Arial" panose="020B0604020202020204" pitchFamily="34" charset="0"/>
                <a:cs typeface="Arial" panose="020B0604020202020204" pitchFamily="34" charset="0"/>
              </a:rPr>
              <a:t>doing</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endParaRPr sz="36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21</a:t>
            </a:fld>
            <a:endParaRPr lang="en"/>
          </a:p>
        </p:txBody>
      </p:sp>
    </p:spTree>
    <p:extLst>
      <p:ext uri="{BB962C8B-B14F-4D97-AF65-F5344CB8AC3E}">
        <p14:creationId xmlns:p14="http://schemas.microsoft.com/office/powerpoint/2010/main" val="298495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Narrow" panose="020B0606020202030204" pitchFamily="34" charset="0"/>
              </a:rPr>
              <a:t>Advocate for the use of R as a means of improving reproducibility </a:t>
            </a:r>
            <a:r>
              <a:rPr lang="en-US" sz="3600" dirty="0">
                <a:latin typeface="Arial Narrow" panose="020B0606020202030204" pitchFamily="34" charset="0"/>
              </a:rPr>
              <a:t>in clinical data analysis</a:t>
            </a:r>
          </a:p>
          <a:p>
            <a:pPr marL="288925" lvl="1" indent="-288925">
              <a:buFont typeface="Arial" panose="020B0604020202020204" pitchFamily="34" charset="0"/>
              <a:buChar char="•"/>
            </a:pPr>
            <a:r>
              <a:rPr lang="en-US" sz="3600" dirty="0" smtClean="0">
                <a:latin typeface="Arial Narrow" panose="020B0606020202030204" pitchFamily="34" charset="0"/>
              </a:rPr>
              <a:t>Demonstrate how R is used to </a:t>
            </a:r>
            <a:r>
              <a:rPr lang="en-US" sz="3600" dirty="0">
                <a:latin typeface="Arial Narrow" panose="020B0606020202030204" pitchFamily="34" charset="0"/>
              </a:rPr>
              <a:t>perform </a:t>
            </a:r>
            <a:r>
              <a:rPr lang="en-US" sz="3600" dirty="0" smtClean="0">
                <a:latin typeface="Arial Narrow" panose="020B0606020202030204" pitchFamily="34" charset="0"/>
              </a:rPr>
              <a:t>analyses </a:t>
            </a:r>
            <a:r>
              <a:rPr lang="en-US" sz="3600" dirty="0">
                <a:latin typeface="Arial Narrow" panose="020B0606020202030204" pitchFamily="34" charset="0"/>
              </a:rPr>
              <a:t>of laboratory </a:t>
            </a:r>
            <a:r>
              <a:rPr lang="en-US" sz="3600" dirty="0" smtClean="0">
                <a:latin typeface="Arial Narrow" panose="020B0606020202030204" pitchFamily="34" charset="0"/>
              </a:rPr>
              <a:t>operational data</a:t>
            </a:r>
            <a:endParaRPr lang="en-US" sz="3600" dirty="0">
              <a:latin typeface="Arial Narrow" panose="020B0606020202030204" pitchFamily="34" charset="0"/>
            </a:endParaRPr>
          </a:p>
          <a:p>
            <a:pPr marL="288925" lvl="1" indent="-288925">
              <a:buFont typeface="Arial" panose="020B0604020202020204" pitchFamily="34" charset="0"/>
              <a:buChar char="•"/>
            </a:pPr>
            <a:r>
              <a:rPr lang="en-US" sz="3600" dirty="0" smtClean="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a:t>
                      </a:r>
                      <a:r>
                        <a:rPr lang="en-US" sz="1800" b="0" i="0" u="none" strike="noStrike" dirty="0" smtClean="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we?</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1783611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Joseph Rudolf</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dirty="0">
                <a:solidFill>
                  <a:srgbClr val="434343"/>
                </a:solidFill>
              </a:rPr>
              <a:t>Assistant Professor, Department of Pathology, University of Utah Medical School</a:t>
            </a:r>
          </a:p>
          <a:p>
            <a:pPr marL="0" indent="0">
              <a:buClr>
                <a:schemeClr val="dk1"/>
              </a:buClr>
              <a:buSzPts val="1100"/>
              <a:buNone/>
            </a:pPr>
            <a:endParaRPr lang="en-US" sz="1867" dirty="0">
              <a:solidFill>
                <a:srgbClr val="434343"/>
              </a:solidFill>
            </a:endParaRPr>
          </a:p>
          <a:p>
            <a:pPr marL="0" indent="0">
              <a:buClr>
                <a:schemeClr val="dk1"/>
              </a:buClr>
              <a:buSzPts val="1100"/>
              <a:buNone/>
            </a:pPr>
            <a:r>
              <a:rPr lang="en-US" sz="1867" dirty="0">
                <a:solidFill>
                  <a:srgbClr val="434343"/>
                </a:solidFill>
              </a:rPr>
              <a:t>Medical Director, Automated Core Laboratory, ARUP Laboratories</a:t>
            </a:r>
          </a:p>
          <a:p>
            <a:pPr marL="0" indent="0">
              <a:spcBef>
                <a:spcPts val="2133"/>
              </a:spcBef>
              <a:buClr>
                <a:schemeClr val="dk1"/>
              </a:buClr>
              <a:buSzPts val="1100"/>
              <a:buNone/>
            </a:pPr>
            <a:endParaRPr sz="1867" dirty="0" smtClean="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05138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17746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Stephan Kadauke</a:t>
            </a:r>
            <a:endParaRPr dirty="0">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29333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Daniel Herman</a:t>
            </a:r>
            <a:endParaRPr dirty="0">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Endocrinology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pic>
        <p:nvPicPr>
          <p:cNvPr id="295" name="Google Shape;295;p21"/>
          <p:cNvPicPr preferRelativeResize="0"/>
          <p:nvPr/>
        </p:nvPicPr>
        <p:blipFill>
          <a:blip r:embed="rId3">
            <a:alphaModFix/>
          </a:blip>
          <a:stretch>
            <a:fillRect/>
          </a:stretch>
        </p:blipFill>
        <p:spPr>
          <a:xfrm>
            <a:off x="7872412" y="589774"/>
            <a:ext cx="3262711" cy="4601351"/>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spTree>
    <p:extLst>
      <p:ext uri="{BB962C8B-B14F-4D97-AF65-F5344CB8AC3E}">
        <p14:creationId xmlns:p14="http://schemas.microsoft.com/office/powerpoint/2010/main" val="188099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27670</TotalTime>
  <Words>2516</Words>
  <Application>Microsoft Office PowerPoint</Application>
  <PresentationFormat>Widescreen</PresentationFormat>
  <Paragraphs>170</Paragraphs>
  <Slides>21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Narrow</vt:lpstr>
      <vt:lpstr>Calibri</vt:lpstr>
      <vt:lpstr>Courier New</vt:lpstr>
      <vt:lpstr>Tw Cen MT</vt:lpstr>
      <vt:lpstr>Tw Cen MT Condensed</vt:lpstr>
      <vt:lpstr>Wingdings</vt:lpstr>
      <vt:lpstr>Wingdings 3</vt:lpstr>
      <vt:lpstr>Integral</vt:lpstr>
      <vt:lpstr>Introduction to R Workshop </vt:lpstr>
      <vt:lpstr>Course Introduction</vt:lpstr>
      <vt:lpstr>Goals and Objectives</vt:lpstr>
      <vt:lpstr>PowerPoint Presentation</vt:lpstr>
      <vt:lpstr>Who are we?</vt:lpstr>
      <vt:lpstr>Joseph Rudolf</vt:lpstr>
      <vt:lpstr>Patrick Mathias</vt:lpstr>
      <vt:lpstr>Stephan Kadauke</vt:lpstr>
      <vt:lpstr>Daniel Herman</vt:lpstr>
      <vt:lpstr>Amrom Obstfeld</vt:lpstr>
      <vt:lpstr>Workshop Workflow</vt:lpstr>
      <vt:lpstr>Sessions</vt:lpstr>
      <vt:lpstr>Your Setup</vt:lpstr>
      <vt:lpstr>Workshop Coursebook</vt:lpstr>
      <vt:lpstr>Using Zoom </vt:lpstr>
      <vt:lpstr>PowerPoint Presentation</vt:lpstr>
      <vt:lpstr>PowerPoint Presentation</vt:lpstr>
      <vt:lpstr>Getting Help</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218</cp:revision>
  <dcterms:modified xsi:type="dcterms:W3CDTF">2020-07-15T22:50:33Z</dcterms:modified>
</cp:coreProperties>
</file>